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4DD04-8447-F281-4CB4-FA6614FD7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54D2C-53A0-06AB-C791-61CEC1918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4CBD6-FEC8-D620-17F8-4FCB49292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F9952-E903-B742-8413-6DEAA0E46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E1C0E-7F6C-E55A-CC38-67F0BD55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91F9D-5340-1E24-4927-96244BF4C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CD135-762D-1D64-CE55-A4E2815DC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2C55A-1A57-472C-B8B5-180DE0566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1C411-FB8B-B285-CB6B-A587E9D8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D7CC-D151-C04C-C0DD-F22D91032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13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FB563F-B8AC-791B-F78A-DC8FCA45C4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547CF5-B789-3E1F-515C-24BA37263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A87E1-0409-3E9E-3FAE-8E9263924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9B2FE-6DB1-395D-C854-84E958DD7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8B665-BBB2-E6E4-D7EB-CBB3B6D83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63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EFC71-CC03-51C4-0D7D-F14854639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71F42-9E1C-14AC-28E3-DF0CFAD5E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76B84-D6F6-725D-EA97-DD47B3EF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89638-6E6F-179B-FB9C-F04E160A7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A942D-66E7-09CC-0EFC-F222BC474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49171-3884-1D01-2BFC-428450A48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4E9FE-9F7F-195F-5B87-93CE1AD3D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43774-A1BF-21D4-76F0-9D5B8A4ED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B1D2C-1E06-2D84-1521-1C1FFCF97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DE22C-A8B2-D773-1FD2-377B69111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4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CE8F3-FC17-BE58-B608-A9A7226D9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001E2-C838-F710-3C60-CAF5814FC4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1F5F14-C9AA-1F44-3036-E7FEA85CA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C1A115-31BE-4A29-51A9-DDDB6221A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B5E54-A955-576F-AF65-BEF71D7CB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0E0CC1-65BF-1AC4-D710-74FD62826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1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68DAF-24A8-3D76-CD87-A7E2160A8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67609-29D2-BB55-16DC-D45339A8D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881F53-7A95-4841-E92D-67DEF510A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6D89EA-B6F5-F23F-A4C3-F4EAFB2610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7A5312-E836-03E2-E768-AD3A3B629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58371E-3EF6-2F12-9C7D-29A8A8268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3FA609-D266-93BE-4957-1A2BECD8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95067F-FCEF-E4BB-612A-76C7C7F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8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D28E4-9082-0235-12F6-2DD9DD3A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B7C390-2078-7F98-7F4F-EA9C09F0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47B3A5-8766-D8A3-BC88-3A6FA288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0C6F54-EB6B-6C59-2861-7F82E1FD1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97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5DAB29-EF53-6534-4400-DAE9A5ED0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1688CC-967B-64C2-F567-D47DA4920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2AF06-5547-3BE1-E59B-E0AB42F41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8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6B8FF-7D9D-D244-1411-A0868447E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2CD8B-7B4D-F80B-9F0F-FD443BFC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D9292-E601-D287-79CB-99255A04B7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3D954-97FC-9CB5-DF4D-941742191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07DB66-26BE-2E45-7C15-B63E7D14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7E8B4-AD7E-FF01-A8E0-1B0C2C47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4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95129-03B3-0FB4-DB31-FE3B458FB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C5A81F-7064-7929-6B07-967D62C0F1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D76E7A-D19B-E415-29D0-56992BBC8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EC655-4D04-F9EF-9E60-3117AA88A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06F162-AD97-E30F-9702-1235F9CDE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51D933-2DC1-B8D9-89C8-FF25EEA1F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2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78436-D8B2-312D-7949-2994809C4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59FF3-FB75-6EAA-AE0C-44FF9393A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C3745-F176-9ADF-B1B3-0E8BC1CBE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73A39-906E-4F35-B412-994A8762E37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226DC-FDBA-E1D9-0121-F8B98D528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4DEF0-09CF-0542-657D-B9EDB4387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58F22-CA51-48F2-8D10-D7577B604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7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051A25-6E79-1E9D-6689-A65AF64CA8E2}"/>
              </a:ext>
            </a:extLst>
          </p:cNvPr>
          <p:cNvSpPr txBox="1"/>
          <p:nvPr/>
        </p:nvSpPr>
        <p:spPr>
          <a:xfrm>
            <a:off x="644434" y="1036320"/>
            <a:ext cx="10981509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Notes for oral presenter: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Slides should be prepared in English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content provided in this template is mandatory and must be included in the poster.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Presenters may customize the slide design according to their preferences.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Careful attention should be paid to readability, including appropriate font type, font size, and layout positioning.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76D93AF-307C-B4FE-9964-B72D30758478}"/>
              </a:ext>
            </a:extLst>
          </p:cNvPr>
          <p:cNvGrpSpPr/>
          <p:nvPr/>
        </p:nvGrpSpPr>
        <p:grpSpPr>
          <a:xfrm>
            <a:off x="9957576" y="230155"/>
            <a:ext cx="2609719" cy="1341826"/>
            <a:chOff x="-199437" y="106758"/>
            <a:chExt cx="1140823" cy="58657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FA4AFA7-3B1E-1865-86E9-36927FE0B0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32349" y="106758"/>
              <a:ext cx="477252" cy="444437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0FB5CA1-20C9-4608-E660-B99F971F364B}"/>
                </a:ext>
              </a:extLst>
            </p:cNvPr>
            <p:cNvSpPr txBox="1"/>
            <p:nvPr/>
          </p:nvSpPr>
          <p:spPr>
            <a:xfrm>
              <a:off x="-199437" y="518423"/>
              <a:ext cx="1140823" cy="1749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BICCHR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7532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25D61-0DC8-0AA8-7CFD-9CFFFD848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28421"/>
            <a:ext cx="9144000" cy="1181542"/>
          </a:xfrm>
        </p:spPr>
        <p:txBody>
          <a:bodyPr/>
          <a:lstStyle/>
          <a:p>
            <a:r>
              <a:rPr lang="en-US" dirty="0"/>
              <a:t>Research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D1E99C-228E-7860-63EE-CF37C8DAA8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&amp; Affiliation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5C8A4B-7CE7-A112-2A89-A4D65F114F7C}"/>
              </a:ext>
            </a:extLst>
          </p:cNvPr>
          <p:cNvSpPr txBox="1"/>
          <p:nvPr/>
        </p:nvSpPr>
        <p:spPr>
          <a:xfrm>
            <a:off x="10736309" y="141402"/>
            <a:ext cx="128915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OP – 01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44A732A-4AA3-4861-7CD2-14E4110A0126}"/>
              </a:ext>
            </a:extLst>
          </p:cNvPr>
          <p:cNvGrpSpPr/>
          <p:nvPr/>
        </p:nvGrpSpPr>
        <p:grpSpPr>
          <a:xfrm>
            <a:off x="-179931" y="141402"/>
            <a:ext cx="1484996" cy="843637"/>
            <a:chOff x="-199437" y="106758"/>
            <a:chExt cx="1140823" cy="64810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7E8F0A0-FDB4-0BDE-A1A8-8B4C4ED594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32349" y="106758"/>
              <a:ext cx="477252" cy="444437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094E785-7B34-48E7-8870-7E71C0944B55}"/>
                </a:ext>
              </a:extLst>
            </p:cNvPr>
            <p:cNvSpPr txBox="1"/>
            <p:nvPr/>
          </p:nvSpPr>
          <p:spPr>
            <a:xfrm>
              <a:off x="-199437" y="518423"/>
              <a:ext cx="1140823" cy="236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BICCHR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AEA2D592-BD12-1C92-FABE-542943F2E9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08" y="348527"/>
            <a:ext cx="888274" cy="269781"/>
          </a:xfrm>
          <a:prstGeom prst="rect">
            <a:avLst/>
          </a:prstGeom>
        </p:spPr>
      </p:pic>
      <p:pic>
        <p:nvPicPr>
          <p:cNvPr id="10" name="Picture 2" descr="Fakultas Farmasi Universitas Padjadjaran">
            <a:extLst>
              <a:ext uri="{FF2B5EF4-FFF2-40B4-BE49-F238E27FC236}">
                <a16:creationId xmlns:a16="http://schemas.microsoft.com/office/drawing/2014/main" id="{5D87219C-357A-2659-08E5-93541C87A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556" b="96000" l="4889" r="95556">
                        <a14:foregroundMark x1="52000" y1="7556" x2="30222" y2="13333"/>
                        <a14:foregroundMark x1="30222" y1="13333" x2="12444" y2="31111"/>
                        <a14:foregroundMark x1="53778" y1="7556" x2="64000" y2="8444"/>
                        <a14:foregroundMark x1="67556" y1="8444" x2="72000" y2="9333"/>
                        <a14:foregroundMark x1="7111" y1="35556" x2="6222" y2="52889"/>
                        <a14:foregroundMark x1="4889" y1="60000" x2="4889" y2="60000"/>
                        <a14:foregroundMark x1="80000" y1="40444" x2="81778" y2="61778"/>
                        <a14:foregroundMark x1="92000" y1="41778" x2="92000" y2="58222"/>
                        <a14:foregroundMark x1="95556" y1="45778" x2="95556" y2="58222"/>
                        <a14:foregroundMark x1="66667" y1="91556" x2="38667" y2="92889"/>
                        <a14:foregroundMark x1="38667" y1="92889" x2="35556" y2="91556"/>
                        <a14:foregroundMark x1="57778" y1="96000" x2="40889" y2="95111"/>
                        <a14:foregroundMark x1="58667" y1="95556" x2="58667" y2="95556"/>
                        <a14:foregroundMark x1="37778" y1="55556" x2="38667" y2="54222"/>
                        <a14:foregroundMark x1="13333" y1="62667" x2="17333" y2="49333"/>
                        <a14:foregroundMark x1="6222" y1="67111" x2="16000" y2="38667"/>
                        <a14:foregroundMark x1="16000" y1="38667" x2="66222" y2="12889"/>
                        <a14:foregroundMark x1="66222" y1="12889" x2="63111" y2="39111"/>
                        <a14:foregroundMark x1="63111" y1="39111" x2="42667" y2="55111"/>
                        <a14:foregroundMark x1="42667" y1="55111" x2="13778" y2="67111"/>
                        <a14:foregroundMark x1="13778" y1="67111" x2="8444" y2="65333"/>
                        <a14:foregroundMark x1="12444" y1="39111" x2="28444" y2="27556"/>
                        <a14:foregroundMark x1="52889" y1="41333" x2="44889" y2="29778"/>
                        <a14:foregroundMark x1="83111" y1="16889" x2="80444" y2="20000"/>
                        <a14:foregroundMark x1="83556" y1="18222" x2="80444" y2="20444"/>
                        <a14:foregroundMark x1="70667" y1="17778" x2="75556" y2="17778"/>
                        <a14:foregroundMark x1="72889" y1="10222" x2="76000" y2="12444"/>
                        <a14:foregroundMark x1="56889" y1="3556" x2="63556" y2="5778"/>
                        <a14:foregroundMark x1="74222" y1="11556" x2="83111" y2="17333"/>
                        <a14:foregroundMark x1="84444" y1="18667" x2="76889" y2="12889"/>
                        <a14:foregroundMark x1="5778" y1="60444" x2="8000" y2="65333"/>
                        <a14:foregroundMark x1="57778" y1="96000" x2="62667" y2="88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306" y="217632"/>
            <a:ext cx="459630" cy="45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DCB485-29D7-DB08-2C5F-9867A33718EA}"/>
              </a:ext>
            </a:extLst>
          </p:cNvPr>
          <p:cNvSpPr txBox="1"/>
          <p:nvPr/>
        </p:nvSpPr>
        <p:spPr>
          <a:xfrm>
            <a:off x="10248451" y="6285711"/>
            <a:ext cx="1777009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Author’s institution logo/research funder</a:t>
            </a:r>
          </a:p>
        </p:txBody>
      </p:sp>
    </p:spTree>
    <p:extLst>
      <p:ext uri="{BB962C8B-B14F-4D97-AF65-F5344CB8AC3E}">
        <p14:creationId xmlns:p14="http://schemas.microsoft.com/office/powerpoint/2010/main" val="348637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9CEB7-D13E-83D8-E623-DFC6F9969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D61C3-A353-3D9A-49AF-C4BDAE5E8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Briefly introduce the research background and context of the research.</a:t>
            </a:r>
          </a:p>
          <a:p>
            <a:r>
              <a:rPr lang="en-US" sz="2400" dirty="0"/>
              <a:t>Clearly state the research problem, objective, or key question being addressed.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B18A1E-97BA-7AB7-91FC-042F4FCFB8AE}"/>
              </a:ext>
            </a:extLst>
          </p:cNvPr>
          <p:cNvGrpSpPr/>
          <p:nvPr/>
        </p:nvGrpSpPr>
        <p:grpSpPr>
          <a:xfrm>
            <a:off x="11009686" y="141402"/>
            <a:ext cx="1484996" cy="843637"/>
            <a:chOff x="-199437" y="106758"/>
            <a:chExt cx="1140823" cy="64810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09DF576-0404-268A-8008-B8F77FC0E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32349" y="106758"/>
              <a:ext cx="477252" cy="44443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7BA924B-BA66-DC4F-09D7-223D72395426}"/>
                </a:ext>
              </a:extLst>
            </p:cNvPr>
            <p:cNvSpPr txBox="1"/>
            <p:nvPr/>
          </p:nvSpPr>
          <p:spPr>
            <a:xfrm>
              <a:off x="-199437" y="518423"/>
              <a:ext cx="1140823" cy="236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BICCHR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707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C7D8C-D28B-6600-F610-5C8489C34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0273C-ABB0-95E9-2EEA-4A15EA143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Use visual elements such as diagrams, flowcharts, tables, pictures, or brief bullet points to illustrate the methodology clearly.</a:t>
            </a:r>
          </a:p>
          <a:p>
            <a:r>
              <a:rPr lang="en-US" sz="2400" dirty="0"/>
              <a:t>Keep text minimal and focused to support the visuals, and avoid using dense paragraph style.</a:t>
            </a:r>
          </a:p>
          <a:p>
            <a:r>
              <a:rPr lang="en-US" sz="2400" dirty="0"/>
              <a:t>Organize the method steps in a clear, logical order with labels that remain easy to read on screen.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ABB6027-0DB1-1D01-A28F-9681B19B3DBA}"/>
              </a:ext>
            </a:extLst>
          </p:cNvPr>
          <p:cNvGrpSpPr/>
          <p:nvPr/>
        </p:nvGrpSpPr>
        <p:grpSpPr>
          <a:xfrm>
            <a:off x="11009686" y="141402"/>
            <a:ext cx="1484996" cy="843637"/>
            <a:chOff x="-199437" y="106758"/>
            <a:chExt cx="1140823" cy="64810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AE91259-5761-43A0-A82F-E50329060C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32349" y="106758"/>
              <a:ext cx="477252" cy="44443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750C82A-1EEE-506F-249F-D79CD9A3ABC5}"/>
                </a:ext>
              </a:extLst>
            </p:cNvPr>
            <p:cNvSpPr txBox="1"/>
            <p:nvPr/>
          </p:nvSpPr>
          <p:spPr>
            <a:xfrm>
              <a:off x="-199437" y="518423"/>
              <a:ext cx="1140823" cy="236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BICCHR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78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FAFE-D405-01BF-BA40-DCDDDAD92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&amp;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FCDE5-C363-2B45-3CAE-6CA34613E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Clearly present the key results and main findings of the study.</a:t>
            </a:r>
          </a:p>
          <a:p>
            <a:r>
              <a:rPr lang="en-US" sz="2400" dirty="0"/>
              <a:t>Highlight the most interesting outcomes, trends, or observations.</a:t>
            </a:r>
          </a:p>
          <a:p>
            <a:r>
              <a:rPr lang="en-US" sz="2400" dirty="0"/>
              <a:t>Emphasize the novelty and significance of the findings in the context of the research.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7711331-92EB-4744-3ADF-DA1E9CA3B29E}"/>
              </a:ext>
            </a:extLst>
          </p:cNvPr>
          <p:cNvGrpSpPr/>
          <p:nvPr/>
        </p:nvGrpSpPr>
        <p:grpSpPr>
          <a:xfrm>
            <a:off x="11009686" y="141402"/>
            <a:ext cx="1484996" cy="843637"/>
            <a:chOff x="-199437" y="106758"/>
            <a:chExt cx="1140823" cy="64810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5ECAEB9-93C2-6802-0BD2-5BC95E51D7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32349" y="106758"/>
              <a:ext cx="477252" cy="44443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87E0368-9426-9BC9-37B7-0552B1442FF5}"/>
                </a:ext>
              </a:extLst>
            </p:cNvPr>
            <p:cNvSpPr txBox="1"/>
            <p:nvPr/>
          </p:nvSpPr>
          <p:spPr>
            <a:xfrm>
              <a:off x="-199437" y="518423"/>
              <a:ext cx="1140823" cy="236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BICCHR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998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47529-8B2D-FE6C-0DD2-DEC9AA1E9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3AB10-7CA5-5D92-E231-2B23F5A6F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Summarize the main findings and key takeaways of the study.</a:t>
            </a:r>
          </a:p>
          <a:p>
            <a:r>
              <a:rPr lang="en-US" sz="2400" dirty="0"/>
              <a:t>Briefly highlight the significance or implications of the results.</a:t>
            </a:r>
          </a:p>
          <a:p>
            <a:r>
              <a:rPr lang="en-US" sz="2400" dirty="0"/>
              <a:t>Where appropriate, mention potential future directions or applications of the work.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CF412FC-ABAD-6EEB-AF71-37D37D1E2055}"/>
              </a:ext>
            </a:extLst>
          </p:cNvPr>
          <p:cNvGrpSpPr/>
          <p:nvPr/>
        </p:nvGrpSpPr>
        <p:grpSpPr>
          <a:xfrm>
            <a:off x="11009686" y="141402"/>
            <a:ext cx="1484996" cy="843637"/>
            <a:chOff x="-199437" y="106758"/>
            <a:chExt cx="1140823" cy="64810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0F8ACCA-07AB-38F7-8E7C-C39EA2F101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32349" y="106758"/>
              <a:ext cx="477252" cy="44443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91D82F2-C87F-F8AF-3DC3-C47FEB30EBA6}"/>
                </a:ext>
              </a:extLst>
            </p:cNvPr>
            <p:cNvSpPr txBox="1"/>
            <p:nvPr/>
          </p:nvSpPr>
          <p:spPr>
            <a:xfrm>
              <a:off x="-199437" y="518423"/>
              <a:ext cx="1140823" cy="236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BICCHR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0525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AD6E9-F555-6375-707B-1E882BF5C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39348-1182-ADDE-CC83-DC65CC889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878C106-A3A4-229B-BAEC-4FC4F36A057C}"/>
              </a:ext>
            </a:extLst>
          </p:cNvPr>
          <p:cNvGrpSpPr/>
          <p:nvPr/>
        </p:nvGrpSpPr>
        <p:grpSpPr>
          <a:xfrm>
            <a:off x="11009686" y="141402"/>
            <a:ext cx="1484996" cy="843637"/>
            <a:chOff x="-199437" y="106758"/>
            <a:chExt cx="1140823" cy="64810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9C1B781-F61C-1020-4164-559B624B05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32349" y="106758"/>
              <a:ext cx="477252" cy="44443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3EA5BF8-10A2-38E9-5F29-A7C688B77B9E}"/>
                </a:ext>
              </a:extLst>
            </p:cNvPr>
            <p:cNvSpPr txBox="1"/>
            <p:nvPr/>
          </p:nvSpPr>
          <p:spPr>
            <a:xfrm>
              <a:off x="-199437" y="518423"/>
              <a:ext cx="1140823" cy="236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BICCHR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4559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243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Research Title</vt:lpstr>
      <vt:lpstr>Introduction </vt:lpstr>
      <vt:lpstr>Methods</vt:lpstr>
      <vt:lpstr>Results &amp; Discussion</vt:lpstr>
      <vt:lpstr>Conclusion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6</cp:revision>
  <dcterms:created xsi:type="dcterms:W3CDTF">2026-01-16T15:00:35Z</dcterms:created>
  <dcterms:modified xsi:type="dcterms:W3CDTF">2026-01-16T15:30:08Z</dcterms:modified>
</cp:coreProperties>
</file>